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541" r:id="rId3"/>
    <p:sldId id="579" r:id="rId4"/>
    <p:sldId id="582" r:id="rId5"/>
    <p:sldId id="583" r:id="rId6"/>
    <p:sldId id="550" r:id="rId7"/>
    <p:sldId id="529" r:id="rId8"/>
    <p:sldId id="576" r:id="rId9"/>
    <p:sldId id="580" r:id="rId10"/>
    <p:sldId id="581" r:id="rId11"/>
    <p:sldId id="58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BFC4"/>
    <a:srgbClr val="F8766D"/>
    <a:srgbClr val="FF7970"/>
    <a:srgbClr val="F7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03"/>
    <p:restoredTop sz="79452" autoAdjust="0"/>
  </p:normalViewPr>
  <p:slideViewPr>
    <p:cSldViewPr snapToGrid="0" showGuides="1">
      <p:cViewPr>
        <p:scale>
          <a:sx n="130" d="100"/>
          <a:sy n="130" d="100"/>
        </p:scale>
        <p:origin x="1848" y="2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97D0A9-4EBE-A8F8-FA24-35F80F1AC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9474BE-5791-CF2C-B37A-124A8847CB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E6F6E8-004F-8EC9-EEBC-06BF920CFD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94F3E-5373-CB8C-F6D7-992AAE7BE8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434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06EDA5-9338-1E3B-D371-27740D23A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C3810C-4DB4-5DC9-4756-05BFB49AC2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250502-D1F6-D01C-FE5F-6539DDDC23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Subsets with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padj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&lt; 0.05 (combining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by severity into 1 group for test)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Excluding PD1/PDL1 subsets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DA3CC-2B56-4751-ECC1-5B42219992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64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2F89D-17FD-0FC5-19CB-182B6EB09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9275CE-80C1-7E2D-D835-C8047F6B7D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61B3C5-2A2A-F6A4-550B-953E4981A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Including all PD1/PDL1 sorts here but that’s fine I believe (baseline, no ICI yet)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Significant hits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(severe)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vs. no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none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AID vs. HC, none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AID vs. cancer: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naive of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Treg of CD4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nonGrans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Tfh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NN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NKcells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nonGrans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CXCR3pos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CD11cpos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naive of Treg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MAIT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unswMem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CRTH2pos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AID vs. non-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Treg of CD4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naive of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CRTH2pos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CCR4pos of NN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ICOSpos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Tfh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AID vs.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CD11cpos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NKcells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nonGrans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nonGrans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Tfh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NN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naive of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unswMem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nonGrans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CXCR3pos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HC vs. cancer: CD38hiCD127neg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Treg of CD4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HC vs. non-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CRTH2pos of NN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Treg of CD4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CD38hiCD127neg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CRTH2pos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SCM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HC vs.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none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B067F9-0FD1-7604-516A-DED1947EEA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836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897CD-4826-CFED-FF81-75137291F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78019D-23FC-EAE6-B281-504DD9EE3F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0FF2EA-9B54-06AE-ADB5-4E1C0493F1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My severity split: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Severe if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str_detect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(“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Encephalitis|Pleural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effusion|pneumonitis|hepatitis|esophagitis|thyroid|Thyroid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”)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Including all PD1/PDL1 sorts here but that’s fine I believe (baseline, no ICI yet)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48D70-CD63-E636-BADB-0F9D58C9B8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271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EA038-EAC6-FB06-26EE-126508F65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7DBAAC-46BE-C939-82A1-F852542593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7EB32B-CFE7-4249-11BF-CCF8D89889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 ICI/</a:t>
            </a:r>
            <a:r>
              <a:rPr lang="en-US" dirty="0" err="1"/>
              <a:t>irAE</a:t>
            </a:r>
            <a:r>
              <a:rPr lang="en-US" dirty="0"/>
              <a:t> development do immunotypes of </a:t>
            </a:r>
            <a:r>
              <a:rPr lang="en-US" dirty="0" err="1"/>
              <a:t>irAE</a:t>
            </a:r>
            <a:r>
              <a:rPr lang="en-US" dirty="0"/>
              <a:t> patients resemble those of AID patients more</a:t>
            </a:r>
            <a:endParaRPr lang="en-US" sz="1200" b="0" dirty="0">
              <a:solidFill>
                <a:schemeClr val="tx2"/>
              </a:solidFill>
            </a:endParaRPr>
          </a:p>
          <a:p>
            <a:r>
              <a:rPr lang="en-US" sz="1200" b="0" dirty="0">
                <a:solidFill>
                  <a:schemeClr val="tx2"/>
                </a:solidFill>
              </a:rPr>
              <a:t>Aim 3: Determine whether ICI alters the T cell landscape similar to that seen in natural autoimmunity.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F4DE8-5CFF-E31C-6D75-57AA023F5F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92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04D56-3994-1674-BB19-9ACB16916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6BD9EF-C924-8E50-1880-FD5977B219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164594-1B20-2390-F45F-8537612C9D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Removed PD sorts as they were clear ICI effects across all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groups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67A65E-35C5-8D6E-C190-25C78122D8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446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8E08F8-B466-1EC2-BB28-39C456B2B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96BE36-72D5-DE34-95DF-D8C427005D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B0415E-040E-D5F2-7990-EACA108D87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05331-9119-1300-9EBD-B7D430F65B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3896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dirty="0">
                <a:solidFill>
                  <a:schemeClr val="tx2"/>
                </a:solidFill>
                <a:effectLst/>
                <a:latin typeface="Cambria" panose="02040503050406030204" pitchFamily="18" charset="0"/>
              </a:rPr>
              <a:t>Mixed meaning fixed + random (like donor) effects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dirty="0">
                <a:solidFill>
                  <a:schemeClr val="tx2"/>
                </a:solidFill>
                <a:effectLst/>
                <a:latin typeface="Cambria" panose="02040503050406030204" pitchFamily="18" charset="0"/>
              </a:rPr>
              <a:t>2</a:t>
            </a:r>
            <a:r>
              <a:rPr lang="en-US" sz="1200" b="0" i="0" u="none" strike="noStrike" baseline="30000" dirty="0">
                <a:solidFill>
                  <a:schemeClr val="tx2"/>
                </a:solidFill>
                <a:effectLst/>
                <a:latin typeface="Cambria" panose="02040503050406030204" pitchFamily="18" charset="0"/>
              </a:rPr>
              <a:t>nd</a:t>
            </a:r>
            <a:r>
              <a:rPr lang="en-US" sz="1200" b="0" i="0" u="none" strike="noStrike" dirty="0">
                <a:solidFill>
                  <a:schemeClr val="tx2"/>
                </a:solidFill>
                <a:effectLst/>
                <a:latin typeface="Cambria" panose="02040503050406030204" pitchFamily="18" charset="0"/>
              </a:rPr>
              <a:t> point (modeling):: find </a:t>
            </a:r>
            <a:r>
              <a:rPr lang="en-US" dirty="0"/>
              <a:t>if there are any subsets that differentially change over ICI in different </a:t>
            </a:r>
            <a:r>
              <a:rPr lang="en-US" dirty="0" err="1"/>
              <a:t>irAE</a:t>
            </a:r>
            <a:r>
              <a:rPr lang="en-US" dirty="0"/>
              <a:t> groups, plus baseline predictors perhaps of </a:t>
            </a:r>
            <a:r>
              <a:rPr lang="en-US" dirty="0" err="1"/>
              <a:t>irAE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subtract ICI &amp; </a:t>
            </a:r>
            <a:r>
              <a:rPr lang="en-US" dirty="0" err="1"/>
              <a:t>irAE</a:t>
            </a:r>
            <a:r>
              <a:rPr lang="en-US" dirty="0"/>
              <a:t>-ICI effects from baseline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8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91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949AF-5305-124D-C767-E392C7938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AE8016-3B49-F09A-89E9-89B3608DD0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A0B359-B69F-FB6C-E0CC-EDC5B96C62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Including all PD1/PDL1 sorts here but that’s fine I believe (baseline, no ICI yet)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Significant hits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(severe)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vs. no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none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AID vs. HC, none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AID vs. cancer: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naive of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Treg of CD4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nonGrans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Tfh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NN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NKcells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nonGrans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CXCR3pos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CD11cpos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naive of Treg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MAIT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unswMem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CRTH2pos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AID vs. non-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Treg of CD4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naive of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CRTH2pos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CCR4pos of NN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ICOSpos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Tfh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AID vs.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CD11cpos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NKcells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nonGrans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nonGrans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Tfh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NN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naive of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unswMem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nonGrans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CXCR3pos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HC vs. cancer: CD38hiCD127neg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Treg of CD4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HC vs. non-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CRTH2pos of NN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Treg of CD4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CD38hiCD127neg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CRTH2pos of NN CD8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SCM of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Tconv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Tcells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# HC vs.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none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BAA527-4DC2-D951-72D0-339ADDAC39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42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05137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dirty="0"/>
              <a:t>NCI update – analyzing </a:t>
            </a:r>
            <a:r>
              <a:rPr lang="en-US" sz="4400" dirty="0" err="1"/>
              <a:t>CyTOF</a:t>
            </a:r>
            <a:r>
              <a:rPr lang="en-US" sz="4400" dirty="0"/>
              <a:t>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4812"/>
            <a:ext cx="9144000" cy="1655762"/>
          </a:xfrm>
        </p:spPr>
        <p:txBody>
          <a:bodyPr/>
          <a:lstStyle/>
          <a:p>
            <a:r>
              <a:rPr lang="en-US" dirty="0"/>
              <a:t>9 20 2024</a:t>
            </a:r>
          </a:p>
          <a:p>
            <a:r>
              <a:rPr lang="en-US" dirty="0"/>
              <a:t>Ty Bottorff – Bioinformatics postdoc</a:t>
            </a:r>
          </a:p>
          <a:p>
            <a:r>
              <a:rPr lang="en-US" dirty="0" err="1"/>
              <a:t>Linsley</a:t>
            </a:r>
            <a:r>
              <a:rPr lang="en-US" dirty="0"/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39223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60D1D-0DD5-0752-AB7C-705598C2B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9A878-5BFE-A27D-0E71-056FFA755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Some immune features change over ICI (visit 3/2 vs. visit 1)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DB787E-26ED-8E80-263A-DAB5D41EE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00175"/>
            <a:ext cx="4678136" cy="54578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9EE97A-67EA-3B45-6993-66BC13D33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039" y="1741714"/>
            <a:ext cx="4406123" cy="51162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FB6778-14C0-5E09-A397-8117E66B4728}"/>
              </a:ext>
            </a:extLst>
          </p:cNvPr>
          <p:cNvSpPr txBox="1"/>
          <p:nvPr/>
        </p:nvSpPr>
        <p:spPr>
          <a:xfrm>
            <a:off x="2917372" y="6025571"/>
            <a:ext cx="1858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 is patient ID</a:t>
            </a:r>
          </a:p>
        </p:txBody>
      </p:sp>
    </p:spTree>
    <p:extLst>
      <p:ext uri="{BB962C8B-B14F-4D97-AF65-F5344CB8AC3E}">
        <p14:creationId xmlns:p14="http://schemas.microsoft.com/office/powerpoint/2010/main" val="2822456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F90986-B20E-1A8F-12C5-2F8D8B24A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73477F-5BCC-867E-7E1E-D8C27B419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942" y="2060460"/>
            <a:ext cx="10601326" cy="37750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3B0428-8D72-C479-0B09-94D16D50B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Immune features that change over ICI (visit 3/2 vs. visit 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FF064F-8F3F-531B-7848-F78CC0746511}"/>
              </a:ext>
            </a:extLst>
          </p:cNvPr>
          <p:cNvSpPr txBox="1"/>
          <p:nvPr/>
        </p:nvSpPr>
        <p:spPr>
          <a:xfrm>
            <a:off x="2089262" y="6313195"/>
            <a:ext cx="7713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Wilcoxon rank sum test.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*: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padj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 0.05. </a:t>
            </a:r>
            <a:r>
              <a:rPr lang="en-US" dirty="0"/>
              <a:t>Not severe &amp; severe </a:t>
            </a:r>
            <a:r>
              <a:rPr lang="en-US" dirty="0" err="1"/>
              <a:t>irAE</a:t>
            </a:r>
            <a:r>
              <a:rPr lang="en-US" dirty="0"/>
              <a:t> groups grouped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E51F68-E203-F91C-8215-07A1E90D9D56}"/>
              </a:ext>
            </a:extLst>
          </p:cNvPr>
          <p:cNvSpPr txBox="1"/>
          <p:nvPr/>
        </p:nvSpPr>
        <p:spPr>
          <a:xfrm>
            <a:off x="2406262" y="272281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96E99D-A468-58AB-0816-9B3BA6556A07}"/>
              </a:ext>
            </a:extLst>
          </p:cNvPr>
          <p:cNvSpPr txBox="1"/>
          <p:nvPr/>
        </p:nvSpPr>
        <p:spPr>
          <a:xfrm>
            <a:off x="3482587" y="272281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0B6022-2CAA-1CB4-E12A-1E86452D0F90}"/>
              </a:ext>
            </a:extLst>
          </p:cNvPr>
          <p:cNvSpPr txBox="1"/>
          <p:nvPr/>
        </p:nvSpPr>
        <p:spPr>
          <a:xfrm>
            <a:off x="5945959" y="272325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6B516C-B6BE-0048-FB1D-B7B4FD53537F}"/>
              </a:ext>
            </a:extLst>
          </p:cNvPr>
          <p:cNvSpPr txBox="1"/>
          <p:nvPr/>
        </p:nvSpPr>
        <p:spPr>
          <a:xfrm>
            <a:off x="7332886" y="272281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384832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14292-DD99-A9DF-44C1-EDBF74A65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FD031-292A-A7C7-7247-67B95C7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Baseline immunotypes are somewhat distinct by group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313040-D31E-15A8-4CB7-AF19A2A0D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0674" y="1684421"/>
            <a:ext cx="4475470" cy="517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01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61FEF6-005D-A40D-322B-BCDD47B97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F23164-D183-E59D-5C95-385FB9BCF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1154" y="1692982"/>
            <a:ext cx="6380505" cy="51112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4ECB22-EC19-8206-E6F5-7ACEABABF2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936" y="1784671"/>
            <a:ext cx="4333182" cy="5019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C627E0-17AC-E26C-6C2A-726DC492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Different </a:t>
            </a:r>
            <a:r>
              <a:rPr lang="en-US" dirty="0" err="1"/>
              <a:t>irAE</a:t>
            </a:r>
            <a:r>
              <a:rPr lang="en-US" dirty="0"/>
              <a:t> groups do not appear to have distinct immunotypes at baseline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9BD0F1-BCD6-A7A6-35C0-78AD39F6742D}"/>
              </a:ext>
            </a:extLst>
          </p:cNvPr>
          <p:cNvSpPr txBox="1"/>
          <p:nvPr/>
        </p:nvSpPr>
        <p:spPr>
          <a:xfrm>
            <a:off x="3566161" y="6175728"/>
            <a:ext cx="4590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~not exactly same as Holly’s severity split but still same conclusion</a:t>
            </a:r>
          </a:p>
        </p:txBody>
      </p:sp>
    </p:spTree>
    <p:extLst>
      <p:ext uri="{BB962C8B-B14F-4D97-AF65-F5344CB8AC3E}">
        <p14:creationId xmlns:p14="http://schemas.microsoft.com/office/powerpoint/2010/main" val="1266038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9CA409-DF41-CDA2-06D7-D7F7475F6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3C46C-E923-4E97-E521-9D7853D56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38012" cy="1552709"/>
          </a:xfrm>
        </p:spPr>
        <p:txBody>
          <a:bodyPr>
            <a:normAutofit fontScale="90000"/>
          </a:bodyPr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pass: changes in immunotypes during ICI/</a:t>
            </a:r>
            <a:r>
              <a:rPr lang="en-US" dirty="0" err="1"/>
              <a:t>irAE</a:t>
            </a:r>
            <a:r>
              <a:rPr lang="en-US" dirty="0"/>
              <a:t> development do not appear to bring baseline immunotypes closer to variable AID ones</a:t>
            </a:r>
            <a:endParaRPr lang="en-US" u="sn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C945BC-3888-1443-88EF-678D98019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9796" y="1895707"/>
            <a:ext cx="6460059" cy="496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405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55DB3-B6DC-DF2F-9C28-0E1DAA26E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CF0B1-0854-6A4F-F130-0A3D5546B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725"/>
            <a:ext cx="10601325" cy="1552709"/>
          </a:xfrm>
        </p:spPr>
        <p:txBody>
          <a:bodyPr>
            <a:normAutofit/>
          </a:bodyPr>
          <a:lstStyle/>
          <a:p>
            <a:r>
              <a:rPr lang="en-US" dirty="0"/>
              <a:t>More analyses required to untangle possible ICI/</a:t>
            </a:r>
            <a:r>
              <a:rPr lang="en-US" dirty="0" err="1"/>
              <a:t>irAE</a:t>
            </a:r>
            <a:r>
              <a:rPr lang="en-US" dirty="0"/>
              <a:t> effects when considering all timepoints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1E61CE-2B04-81B6-EC07-AC6B03C41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6315" y="1893536"/>
            <a:ext cx="6212770" cy="496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081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D7743-C5CC-7163-42F9-8A139DE9A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9FA2-5D53-2BEB-66A2-ABC93F201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1A618-530F-D746-FAF5-0E38C47B5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/>
          </a:bodyPr>
          <a:lstStyle/>
          <a:p>
            <a:r>
              <a:rPr lang="en-US" dirty="0"/>
              <a:t>baseline immunotypes are somewhat distinct by AID, HC, or cancer group; </a:t>
            </a:r>
            <a:r>
              <a:rPr lang="en-US" dirty="0" err="1"/>
              <a:t>irAE</a:t>
            </a:r>
            <a:r>
              <a:rPr lang="en-US" dirty="0"/>
              <a:t> cancer subgroups’ immunotypes are similar</a:t>
            </a:r>
          </a:p>
          <a:p>
            <a:r>
              <a:rPr lang="en-US" dirty="0"/>
              <a:t>at first pass, changes in immunotypes during ICI/</a:t>
            </a:r>
            <a:r>
              <a:rPr lang="en-US" dirty="0" err="1"/>
              <a:t>irAE</a:t>
            </a:r>
            <a:r>
              <a:rPr lang="en-US" dirty="0"/>
              <a:t> development do not appear to bring baseline immunotypes closer to variable AID ones</a:t>
            </a:r>
          </a:p>
        </p:txBody>
      </p:sp>
    </p:spTree>
    <p:extLst>
      <p:ext uri="{BB962C8B-B14F-4D97-AF65-F5344CB8AC3E}">
        <p14:creationId xmlns:p14="http://schemas.microsoft.com/office/powerpoint/2010/main" val="2812621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6457662" cy="4623402"/>
          </a:xfrm>
        </p:spPr>
        <p:txBody>
          <a:bodyPr>
            <a:normAutofit/>
          </a:bodyPr>
          <a:lstStyle/>
          <a:p>
            <a:r>
              <a:rPr lang="en-US" dirty="0"/>
              <a:t>Fixed/mixed effects modeling: uncouple baseline states associated with </a:t>
            </a:r>
            <a:r>
              <a:rPr lang="en-US" dirty="0" err="1"/>
              <a:t>irAE</a:t>
            </a:r>
            <a:r>
              <a:rPr lang="en-US" dirty="0"/>
              <a:t> development from ICI and </a:t>
            </a:r>
            <a:r>
              <a:rPr lang="en-US" dirty="0" err="1"/>
              <a:t>ICI+irAE</a:t>
            </a:r>
            <a:r>
              <a:rPr lang="en-US" dirty="0"/>
              <a:t> effects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1834FA-D598-5427-9B72-F6D9BE96F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862" y="0"/>
            <a:ext cx="4896138" cy="65426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3DE184-010E-6D4F-868D-B4B3CED44B58}"/>
              </a:ext>
            </a:extLst>
          </p:cNvPr>
          <p:cNvSpPr txBox="1"/>
          <p:nvPr/>
        </p:nvSpPr>
        <p:spPr>
          <a:xfrm>
            <a:off x="8865704" y="6488668"/>
            <a:ext cx="6149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Zhao et al. (</a:t>
            </a:r>
            <a:r>
              <a:rPr lang="en-US" dirty="0" err="1"/>
              <a:t>bioRxiv</a:t>
            </a:r>
            <a:r>
              <a:rPr lang="en-US" dirty="0"/>
              <a:t>) 2022</a:t>
            </a:r>
          </a:p>
        </p:txBody>
      </p:sp>
    </p:spTree>
    <p:extLst>
      <p:ext uri="{BB962C8B-B14F-4D97-AF65-F5344CB8AC3E}">
        <p14:creationId xmlns:p14="http://schemas.microsoft.com/office/powerpoint/2010/main" val="4091688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1F8D95-5379-5DDA-F135-1A690381F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27042"/>
            <a:ext cx="8664498" cy="2322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 numCol="2">
            <a:normAutofit/>
          </a:bodyPr>
          <a:lstStyle/>
          <a:p>
            <a:r>
              <a:rPr lang="en-US" dirty="0"/>
              <a:t>Holly </a:t>
            </a:r>
            <a:r>
              <a:rPr lang="en-US" dirty="0" err="1"/>
              <a:t>Akilesh</a:t>
            </a:r>
            <a:endParaRPr lang="en-US" dirty="0"/>
          </a:p>
          <a:p>
            <a:r>
              <a:rPr lang="en-US" dirty="0"/>
              <a:t>Hannah </a:t>
            </a:r>
            <a:r>
              <a:rPr lang="en-US" dirty="0" err="1"/>
              <a:t>DeBerg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884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AD6E83-6EE8-4F69-D244-B5E906A9B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151D-3FE9-4AEB-D110-E0E1E2009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All baseline data: immunotypes, PCs 1-3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6E943A-0C8D-A2D6-9239-40F7F6E8A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12" y="1819656"/>
            <a:ext cx="4783531" cy="50383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9BC961-0148-D0C2-266E-039F781E30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3928" y="1865376"/>
            <a:ext cx="4652491" cy="493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35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16747</TotalTime>
  <Words>856</Words>
  <Application>Microsoft Macintosh PowerPoint</Application>
  <PresentationFormat>Widescreen</PresentationFormat>
  <Paragraphs>81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</vt:lpstr>
      <vt:lpstr>Menlo</vt:lpstr>
      <vt:lpstr>Office Theme</vt:lpstr>
      <vt:lpstr>NCI update – analyzing CyTOF data</vt:lpstr>
      <vt:lpstr>Baseline immunotypes are somewhat distinct by group</vt:lpstr>
      <vt:lpstr>Different irAE groups do not appear to have distinct immunotypes at baseline</vt:lpstr>
      <vt:lpstr>1st pass: changes in immunotypes during ICI/irAE development do not appear to bring baseline immunotypes closer to variable AID ones</vt:lpstr>
      <vt:lpstr>More analyses required to untangle possible ICI/irAE effects when considering all timepoints</vt:lpstr>
      <vt:lpstr>Conclusions</vt:lpstr>
      <vt:lpstr>Next steps</vt:lpstr>
      <vt:lpstr>Acknowledgements</vt:lpstr>
      <vt:lpstr>All baseline data: immunotypes, PCs 1-3</vt:lpstr>
      <vt:lpstr>Some immune features change over ICI (visit 3/2 vs. visit 1)</vt:lpstr>
      <vt:lpstr>Immune features that change over ICI (visit 3/2 vs. visit 1)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3274</cp:revision>
  <dcterms:created xsi:type="dcterms:W3CDTF">2023-09-15T17:40:02Z</dcterms:created>
  <dcterms:modified xsi:type="dcterms:W3CDTF">2024-09-19T06:22:09Z</dcterms:modified>
</cp:coreProperties>
</file>

<file path=docProps/thumbnail.jpeg>
</file>